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ebcb7d989d4b03" /><Relationship Type="http://schemas.openxmlformats.org/officeDocument/2006/relationships/extended-properties" Target="/docProps/app.xml" Id="R4ae6c690ac7040dd" /><Relationship Type="http://schemas.openxmlformats.org/officeDocument/2006/relationships/officeDocument" Target="/ppt/presentation.xml" Id="Raf8ac20dd6ba48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3c49bf447b4e9c"/>
  </p:sldMasterIdLst>
  <p:notesMasterIdLst>
    <p:notesMasterId xmlns:r="http://schemas.openxmlformats.org/officeDocument/2006/relationships" r:id="Rc9d5eaf4373b4b87"/>
  </p:notesMasterIdLst>
  <p:sldIdLst>
    <p:sldId xmlns:r="http://schemas.openxmlformats.org/officeDocument/2006/relationships" id="256" r:id="R21da18d5835a47f6"/>
    <p:sldId xmlns:r="http://schemas.openxmlformats.org/officeDocument/2006/relationships" id="257" r:id="R188ce73b8cc34cbc"/>
    <p:sldId xmlns:r="http://schemas.openxmlformats.org/officeDocument/2006/relationships" id="258" r:id="R61f512f6e4534375"/>
    <p:sldId xmlns:r="http://schemas.openxmlformats.org/officeDocument/2006/relationships" id="259" r:id="Rc6950e6f0f5b49dd"/>
    <p:sldId xmlns:r="http://schemas.openxmlformats.org/officeDocument/2006/relationships" id="260" r:id="R2688326e78a3427d"/>
    <p:sldId xmlns:r="http://schemas.openxmlformats.org/officeDocument/2006/relationships" id="261" r:id="Rd1a3265cc3814362"/>
    <p:sldId xmlns:r="http://schemas.openxmlformats.org/officeDocument/2006/relationships" id="262" r:id="R37eb343110384ef4"/>
    <p:sldId xmlns:r="http://schemas.openxmlformats.org/officeDocument/2006/relationships" id="263" r:id="R902106d8f4ff4041"/>
    <p:sldId xmlns:r="http://schemas.openxmlformats.org/officeDocument/2006/relationships" id="264" r:id="R7b41ee0f68864bc7"/>
    <p:sldId xmlns:r="http://schemas.openxmlformats.org/officeDocument/2006/relationships" id="265" r:id="R388440eb80ba4e00"/>
    <p:sldId xmlns:r="http://schemas.openxmlformats.org/officeDocument/2006/relationships" id="266" r:id="R3d764c1ab0914b55"/>
    <p:sldId xmlns:r="http://schemas.openxmlformats.org/officeDocument/2006/relationships" id="267" r:id="R497c93933eb34416"/>
    <p:sldId xmlns:r="http://schemas.openxmlformats.org/officeDocument/2006/relationships" id="268" r:id="Reac8c429752c422d"/>
    <p:sldId xmlns:r="http://schemas.openxmlformats.org/officeDocument/2006/relationships" id="269" r:id="R559f5c88c7844495"/>
    <p:sldId xmlns:r="http://schemas.openxmlformats.org/officeDocument/2006/relationships" id="270" r:id="R644592c394ca4a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c7f2510a3d4632" /><Relationship Type="http://schemas.openxmlformats.org/officeDocument/2006/relationships/slideMaster" Target="/ppt/slideMasters/slideMaster1.xml" Id="R9f3c49bf447b4e9c" /><Relationship Type="http://schemas.openxmlformats.org/officeDocument/2006/relationships/notesMaster" Target="/ppt/notesMasters/notesMaster1.xml" Id="Rc9d5eaf4373b4b87" /><Relationship Type="http://schemas.openxmlformats.org/officeDocument/2006/relationships/presProps" Target="/ppt/presProps.xml" Id="R6f98f92ec41341df" /><Relationship Type="http://schemas.openxmlformats.org/officeDocument/2006/relationships/tableStyles" Target="/ppt/tableStyles.xml" Id="Rb2c497f8c1434af6" /><Relationship Type="http://schemas.openxmlformats.org/officeDocument/2006/relationships/slide" Target="/ppt/slides/slide1.xml" Id="R21da18d5835a47f6" /><Relationship Type="http://schemas.openxmlformats.org/officeDocument/2006/relationships/slide" Target="/ppt/slides/slide2.xml" Id="R188ce73b8cc34cbc" /><Relationship Type="http://schemas.openxmlformats.org/officeDocument/2006/relationships/slide" Target="/ppt/slides/slide3.xml" Id="R61f512f6e4534375" /><Relationship Type="http://schemas.openxmlformats.org/officeDocument/2006/relationships/slide" Target="/ppt/slides/slide4.xml" Id="Rc6950e6f0f5b49dd" /><Relationship Type="http://schemas.openxmlformats.org/officeDocument/2006/relationships/slide" Target="/ppt/slides/slide5.xml" Id="R2688326e78a3427d" /><Relationship Type="http://schemas.openxmlformats.org/officeDocument/2006/relationships/slide" Target="/ppt/slides/slide6.xml" Id="Rd1a3265cc3814362" /><Relationship Type="http://schemas.openxmlformats.org/officeDocument/2006/relationships/slide" Target="/ppt/slides/slide7.xml" Id="R37eb343110384ef4" /><Relationship Type="http://schemas.openxmlformats.org/officeDocument/2006/relationships/slide" Target="/ppt/slides/slide8.xml" Id="R902106d8f4ff4041" /><Relationship Type="http://schemas.openxmlformats.org/officeDocument/2006/relationships/slide" Target="/ppt/slides/slide9.xml" Id="R7b41ee0f68864bc7" /><Relationship Type="http://schemas.openxmlformats.org/officeDocument/2006/relationships/slide" Target="/ppt/slides/slide10.xml" Id="R388440eb80ba4e00" /><Relationship Type="http://schemas.openxmlformats.org/officeDocument/2006/relationships/slide" Target="/ppt/slides/slide11.xml" Id="R3d764c1ab0914b55" /><Relationship Type="http://schemas.openxmlformats.org/officeDocument/2006/relationships/slide" Target="/ppt/slides/slide12.xml" Id="R497c93933eb34416" /><Relationship Type="http://schemas.openxmlformats.org/officeDocument/2006/relationships/slide" Target="/ppt/slides/slide13.xml" Id="Reac8c429752c422d" /><Relationship Type="http://schemas.openxmlformats.org/officeDocument/2006/relationships/slide" Target="/ppt/slides/slide14.xml" Id="R559f5c88c7844495" /><Relationship Type="http://schemas.openxmlformats.org/officeDocument/2006/relationships/slide" Target="/ppt/slides/slide15.xml" Id="R644592c394ca4a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ad4a6fa72e46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19cd9257904d2f" /><Relationship Type="http://schemas.openxmlformats.org/officeDocument/2006/relationships/notesMaster" Target="/ppt/notesMasters/notesMaster1.xml" Id="R1b2b7abfccf048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35c915fff04199" /><Relationship Type="http://schemas.openxmlformats.org/officeDocument/2006/relationships/notesMaster" Target="/ppt/notesMasters/notesMaster1.xml" Id="Rf904b1037bef40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e82d9da2fd4c7e" /><Relationship Type="http://schemas.openxmlformats.org/officeDocument/2006/relationships/notesMaster" Target="/ppt/notesMasters/notesMaster1.xml" Id="Re1e7cfff5bdd48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1ee281183449e7" /><Relationship Type="http://schemas.openxmlformats.org/officeDocument/2006/relationships/notesMaster" Target="/ppt/notesMasters/notesMaster1.xml" Id="R30642a43198247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f6f246a3314397" /><Relationship Type="http://schemas.openxmlformats.org/officeDocument/2006/relationships/notesMaster" Target="/ppt/notesMasters/notesMaster1.xml" Id="Rba7404829b4845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e17c7ad87c427b" /><Relationship Type="http://schemas.openxmlformats.org/officeDocument/2006/relationships/notesMaster" Target="/ppt/notesMasters/notesMaster1.xml" Id="R547053bfee5e4d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7a6a3b85334cfe" /><Relationship Type="http://schemas.openxmlformats.org/officeDocument/2006/relationships/notesMaster" Target="/ppt/notesMasters/notesMaster1.xml" Id="R2dcbddd7552243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9c997681b64595" /><Relationship Type="http://schemas.openxmlformats.org/officeDocument/2006/relationships/notesMaster" Target="/ppt/notesMasters/notesMaster1.xml" Id="R2e64b853972a41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58bf02bfd74f62" /><Relationship Type="http://schemas.openxmlformats.org/officeDocument/2006/relationships/notesMaster" Target="/ppt/notesMasters/notesMaster1.xml" Id="Re99a34ac81f04b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b81faf2e45d4d5b" /><Relationship Type="http://schemas.openxmlformats.org/officeDocument/2006/relationships/notesMaster" Target="/ppt/notesMasters/notesMaster1.xml" Id="R22d71381ab204d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e5d1cce78f4cf9" /><Relationship Type="http://schemas.openxmlformats.org/officeDocument/2006/relationships/notesMaster" Target="/ppt/notesMasters/notesMaster1.xml" Id="Rf83b2ec1691040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fd7561749b64381" /><Relationship Type="http://schemas.openxmlformats.org/officeDocument/2006/relationships/notesMaster" Target="/ppt/notesMasters/notesMaster1.xml" Id="Reff0c7a839d54e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ff12c341984c68" /><Relationship Type="http://schemas.openxmlformats.org/officeDocument/2006/relationships/notesMaster" Target="/ppt/notesMasters/notesMaster1.xml" Id="R66629773133f486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31781ad324e421e" /><Relationship Type="http://schemas.openxmlformats.org/officeDocument/2006/relationships/notesMaster" Target="/ppt/notesMasters/notesMaster1.xml" Id="R25f3740f3803411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a4c2d4a936d468d" /><Relationship Type="http://schemas.openxmlformats.org/officeDocument/2006/relationships/notesMaster" Target="/ppt/notesMasters/notesMaster1.xml" Id="R886f33ba524849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Background: AI-generated illustrative stadium concept, not a real venue or sponsorship. Company names and domains supplied by the client.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https://www.nielsen.com/news-center/2026/fox-and-nbcuniversal-score-with-fifa-world-cup-2026-success-in-nielsens-june-gauge-reports/</a:t>
            </a:r>
          </a:p>
          <a:p xmlns:a="http://schemas.openxmlformats.org/drawingml/2006/main">
            <a:r>
              <a:t>Other TV = 100 - 48.5 - 19.8 - 19.5 = 12.2%. U.S. total television usage; both ad-supported and non-ad-supported viewing. Not a Montana forecast or ad availability measure.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https://www.nielsen.com/news-center/2026/nielsens-q1-2026-ad-supported-gauge/</a:t>
            </a:r>
          </a:p>
          <a:p xmlns:a="http://schemas.openxmlformats.org/drawingml/2006/main">
            <a:r>
              <a:t>https://www.iab.com/news/u-s-digital-video-ad-spend-to-surpass-80b-in-2026/</a:t>
            </a:r>
          </a:p>
          <a:p xmlns:a="http://schemas.openxmlformats.org/drawingml/2006/main">
            <a:r>
              <a:t>Q1 2026 Ad Supported Gauge had not yet migrated to ARF DASH universe estimates at publication. Different from Nielsen production data. IAB spending statistic is a forecast for all digital video, not CTV alone.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Background: AI-generated illustrative stadium concept, not a real venue or sponsorship. Company names and domains supplied by the client.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https://www.nielsen.com/news-center/2026/fox-and-nbcuniversal-score-with-fifa-world-cup-2026-success-in-nielsens-june-gauge-reports/</a:t>
            </a:r>
          </a:p>
          <a:p xmlns:a="http://schemas.openxmlformats.org/drawingml/2006/main">
            <a:r>
              <a:t>https://www.nielsen.com/news-center/2026/nielsens-q1-2026-ad-supported-gauge/</a:t>
            </a:r>
          </a:p>
          <a:p xmlns:a="http://schemas.openxmlformats.org/drawingml/2006/main">
            <a:r>
              <a:t>https://www.iab.com/news/u-s-digital-video-ad-spend-to-surpass-80b-in-2026/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planning recommendation, subject to final scope and current inventory confirmation. No campaign results, fees or audience counts represented as guaranteed.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057455187649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15bc1cedec4e06" /><Relationship Type="http://schemas.openxmlformats.org/officeDocument/2006/relationships/slideLayout" Target="/ppt/slideLayouts/slideLayout1.xml" Id="R9a63d5ff82fb4c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63d5ff82fb4c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d7aa2c4664fc5" /><Relationship Type="http://schemas.openxmlformats.org/officeDocument/2006/relationships/image" Target="/ppt/media/image.png" Id="Rea4b145bcbd24eea" /><Relationship Type="http://schemas.openxmlformats.org/officeDocument/2006/relationships/image" Target="/ppt/media/image2.png" Id="R91a233bdd9b04f4b" /><Relationship Type="http://schemas.openxmlformats.org/officeDocument/2006/relationships/notesSlide" Target="/ppt/notesSlides/notesSlide1.xml" Id="Rb83bbddb5b6b4b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388ef63654ef6" /><Relationship Type="http://schemas.openxmlformats.org/officeDocument/2006/relationships/chart" Target="/ppt/slides/charts/chart1.xml" Id="R6e7b48a7c00e475a" /><Relationship Type="http://schemas.openxmlformats.org/officeDocument/2006/relationships/notesSlide" Target="/ppt/notesSlides/notesSlide2.xml" Id="R01d0e9fc81da46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564b39c2f460f" /><Relationship Type="http://schemas.openxmlformats.org/officeDocument/2006/relationships/notesSlide" Target="/ppt/notesSlides/notesSlide3.xml" Id="R1db45413affd45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f6bbf0e424ca8" /><Relationship Type="http://schemas.openxmlformats.org/officeDocument/2006/relationships/notesSlide" Target="/ppt/notesSlides/notesSlide4.xml" Id="R04de7da3dd814f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d72e585da4601" /><Relationship Type="http://schemas.openxmlformats.org/officeDocument/2006/relationships/notesSlide" Target="/ppt/notesSlides/notesSlide5.xml" Id="R88b7748f15b546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5084fb4ab4c93" /><Relationship Type="http://schemas.openxmlformats.org/officeDocument/2006/relationships/notesSlide" Target="/ppt/notesSlides/notesSlide6.xml" Id="R8c574ec005ff4e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6c729476f40ab" /><Relationship Type="http://schemas.openxmlformats.org/officeDocument/2006/relationships/notesSlide" Target="/ppt/notesSlides/notesSlide7.xml" Id="R729d334baf4446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f246342204749" /><Relationship Type="http://schemas.openxmlformats.org/officeDocument/2006/relationships/notesSlide" Target="/ppt/notesSlides/notesSlide8.xml" Id="R46dfacf51fc649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283fce0d940b9" /><Relationship Type="http://schemas.openxmlformats.org/officeDocument/2006/relationships/notesSlide" Target="/ppt/notesSlides/notesSlide9.xml" Id="Rea4d746a903a48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0241bcb2045db" /><Relationship Type="http://schemas.openxmlformats.org/officeDocument/2006/relationships/notesSlide" Target="/ppt/notesSlides/notesSlide10.xml" Id="R4a55141d13da49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7222a36124869" /><Relationship Type="http://schemas.openxmlformats.org/officeDocument/2006/relationships/notesSlide" Target="/ppt/notesSlides/notesSlide11.xml" Id="R418b058e4fb34f8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cc68a3afa4ba4" /><Relationship Type="http://schemas.openxmlformats.org/officeDocument/2006/relationships/notesSlide" Target="/ppt/notesSlides/notesSlide12.xml" Id="Re7598c99bccf46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c6faad267419a" /><Relationship Type="http://schemas.openxmlformats.org/officeDocument/2006/relationships/image" Target="/ppt/media/image3.png" Id="R699d8848798e4b0b" /><Relationship Type="http://schemas.openxmlformats.org/officeDocument/2006/relationships/image" Target="/ppt/media/image4.png" Id="R6b7bffbe8a07438b" /><Relationship Type="http://schemas.openxmlformats.org/officeDocument/2006/relationships/notesSlide" Target="/ppt/notesSlides/notesSlide13.xml" Id="R097eaecfed4b467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63608857a494d" /><Relationship Type="http://schemas.openxmlformats.org/officeDocument/2006/relationships/notesSlide" Target="/ppt/notesSlides/notesSlide14.xml" Id="Rb511b13a2ae447e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19127e7f904f51" /><Relationship Type="http://schemas.openxmlformats.org/officeDocument/2006/relationships/notesSlide" Target="/ppt/notesSlides/notesSlide15.xml" Id="R939745115c9b47d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Share of TV viewing (%)</c:v>
          </c:tx>
          <c:spPr>
            <a:solidFill xmlns:a="http://schemas.openxmlformats.org/drawingml/2006/main">
              <a:srgbClr val="DE9B64"/>
            </a:solidFill>
          </c:spPr>
          <c:cat>
            <c:strRef>
              <c:f>'Chart Data'!$A$2:$A$5</c:f>
              <c:strCache>
                <c:ptCount val="4"/>
                <c:pt idx="0">
                  <c:v>Streaming</c:v>
                </c:pt>
                <c:pt idx="1">
                  <c:v>Broadcast</c:v>
                </c:pt>
                <c:pt idx="2">
                  <c:v>Cable</c:v>
                </c:pt>
                <c:pt idx="3">
                  <c:v>Other TV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48.5</c:v>
                </c:pt>
                <c:pt idx="1">
                  <c:v>19.8</c:v>
                </c:pt>
                <c:pt idx="2">
                  <c:v>19.5</c:v>
                </c:pt>
                <c:pt idx="3">
                  <c:v>12.2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EAF1F7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b145bcbd24ee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a233bdd9b04f4b"/>
          <a:srcRect xmlns:a="http://schemas.openxmlformats.org/drawingml/2006/main" l="0" t="33333" r="0" b="333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0" y="342900"/>
            <a:ext cx="3143250" cy="1047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D8A80-A0E3-4803-AA5E-CF642049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714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VTMSports.com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4DA72-3647-42B8-9891-CE634615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00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Connected TV.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Local opportunity.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0C3518-D7BE-4D66-9ACD-3B45B8FD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Streaming television &amp; sports advertising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8CE551-71D6-456F-A4A2-9F6E8B93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1019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VTMSports.com</a:t>
            </a:r>
          </a:p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Montana Legacy Media Group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141E6-2FA6-4024-95FE-FB7002BC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2026 advertiser presentation • Research checked September 30,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C4E9C-9305-4B1F-96EA-B9A47374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01 / 15</a:t>
            </a:r>
          </a:p>
        </p:txBody>
      </p:sp>
    </p:spTree>
    <p:extLst>
      <p:ext uri="{BB962C8B-B14F-4D97-AF65-F5344CB8AC3E}">
        <p14:creationId xmlns:p14="http://schemas.microsoft.com/office/powerpoint/2010/main" val="13080963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4A499-D699-43E6-B2C3-4FF02896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Streaming accounts for nearly half of TV viewing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A0C909-E379-4ED1-888A-69308B87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97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U.S. share of total TV viewing • June 2026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19125" y="2333625"/>
          <a:ext xmlns:a="http://schemas.openxmlformats.org/drawingml/2006/main" cx="7239000" cy="3048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e7b48a7c00e475a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FE4A2-4EC8-4F35-8C62-4BD551B2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8125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48.5%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F4C2F-5773-4330-9B66-B30B1E9A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476625"/>
            <a:ext cx="3095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CTV adds a way to reach audiences beyond a traditional cable schedule.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333C0-9350-4AD6-9662-840C1582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Source: Nielsen, June 2026 Gauge (published August 18, 2026). Other TV calculated as the remainder. Viewing share is not available ad inventory.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A6C04E-47C0-4852-A223-EA307FA9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02 / 15</a:t>
            </a:r>
          </a:p>
        </p:txBody>
      </p:sp>
    </p:spTree>
    <p:extLst>
      <p:ext uri="{BB962C8B-B14F-4D97-AF65-F5344CB8AC3E}">
        <p14:creationId xmlns:p14="http://schemas.microsoft.com/office/powerpoint/2010/main" val="373913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2817B1-6D6E-4F39-84A6-4BBB4257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Advertising remains part of the TV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40389-BAFF-4EC8-A317-5BAFC3BB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≈73%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87B381-3B4E-4C15-AD1A-DA494874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of all U.S. TV viewing was ad-supported in Q1 2026.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E1A109-DFD7-490C-A3E1-97E46453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33625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46.6%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99388-2C16-4885-9531-389C947E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47662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of ad-supported TV viewing went to streaming in Q1 2026.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3F97A-BEC3-49D1-BCF5-CFC58902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33625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&gt;$80B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97063-8471-427E-9ED6-F7E9DFED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7662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in U.S. digital video ad spend projected for 2026, including CTV, social and online video.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6698E-6557-4B55-B32F-6DCDF848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Sources: Nielsen, June 23, 2026; IAB, May 5, 2026. The two Nielsen figures use different denominators; IAB is a forecast.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F7927A-486B-400C-98FD-BE46AA87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03 / 15</a:t>
            </a:r>
          </a:p>
        </p:txBody>
      </p:sp>
    </p:spTree>
    <p:extLst>
      <p:ext uri="{BB962C8B-B14F-4D97-AF65-F5344CB8AC3E}">
        <p14:creationId xmlns:p14="http://schemas.microsoft.com/office/powerpoint/2010/main" val="1776492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6C0FB6-ADF0-45C8-A1C4-FBAF49A1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connected TV means for your business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E31CD-F36F-47E8-AA71-B7FE8B2C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The screen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AE1E1C-8DBE-42ED-902E-34B3428BE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Video advertising delivered through internet-connected televisions and streaming devices.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9F3FF-8C19-4840-8F44-D5F3E619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The audience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85B17-F0CA-492A-9C07-7FDB371E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A campaign built around your service area and relevant audience signals.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5EA3D-9569-4F1D-A233-8E518DC0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The purchase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FA388-DFA2-4544-B182-6B41C676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Media purchased by impressions, with spend, delivery and outcomes reviewed together.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B1648-8B97-4A68-8DF8-AD93DA63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Streaming is broader than CTV. A TV-screen campaign should be scoped and reported as such.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BA868-6FC5-433C-BBEB-9008FF02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04 / 15</a:t>
            </a:r>
          </a:p>
        </p:txBody>
      </p:sp>
    </p:spTree>
    <p:extLst>
      <p:ext uri="{BB962C8B-B14F-4D97-AF65-F5344CB8AC3E}">
        <p14:creationId xmlns:p14="http://schemas.microsoft.com/office/powerpoint/2010/main" val="8525241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40C4A-51D0-4D40-9FC6-62CF3FBF8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 options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085A6-EA98-4BE1-8A9F-1DC9BF26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Local awareness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01266-A19F-46CD-B220-775EA771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Introduce your business across available streaming programming in your service area.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2CCA6-7989-4CFF-B50D-12E48CC7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Sports audiences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74673-C348-4912-8505-594B3524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7180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Use relevant sports interests to guide audience selection across streaming inventory.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FCE838-D6A2-4DA2-8F97-906A844E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957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Live sports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49244-95E3-487C-BD34-57BCFB51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89572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A separate strategy for available live-game inventory, subject to league schedules and supply.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3155C-CF4D-48F7-87D4-B0224936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965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Returning visitors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108C5-50EB-4E68-9018-1EFECD51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81965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Reach eligible website audiences when tracking, audience size and campaign settings support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28F249-9119-42E3-A46D-F51EF819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Each proposal confirms geography, audience controls, inventory and measurement before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7EA0A-1C6D-4E6D-BD61-015FE355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05 / 15</a:t>
            </a:r>
          </a:p>
        </p:txBody>
      </p:sp>
    </p:spTree>
    <p:extLst>
      <p:ext uri="{BB962C8B-B14F-4D97-AF65-F5344CB8AC3E}">
        <p14:creationId xmlns:p14="http://schemas.microsoft.com/office/powerpoint/2010/main" val="19983988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94614B-EF5C-436E-8D6D-48B15ADB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Montana plan starts with your service area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61D27-6858-493D-B772-3E04CE3B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Regional markets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6CAFF7-2C46-4A46-8FD0-4C504E56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Billings • Bozeman • Butte • Great Falls • Helena • Missoula • Kalispell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76C0E-3FD4-4506-9623-370F1C6E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Community coverage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A323B-77E3-4C71-9A6F-F8D5D048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Hamilton • Havre • Livingston • Polson and surrounding communities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824DE-FE9F-4D79-8B1D-6A1C1545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Planning choices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4C50D-5ABE-48B9-8847-566248D6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Select supported cities, counties or ZIP codes. Review estimated delivery before committing spend.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7C558-AC9C-4795-B48C-33883B5B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Illustrative planning areas, not guaranteed coverage or household counts. Cody/Powell, Wyoming may be scoped separately.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74445-B7CB-4122-AE58-D9A235C5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06 / 15</a:t>
            </a:r>
          </a:p>
        </p:txBody>
      </p:sp>
    </p:spTree>
    <p:extLst>
      <p:ext uri="{BB962C8B-B14F-4D97-AF65-F5344CB8AC3E}">
        <p14:creationId xmlns:p14="http://schemas.microsoft.com/office/powerpoint/2010/main" val="10122726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49DD1-1D7F-4194-8680-7A70162E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Sports fans and live games are different buys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B8911-AA3E-41B8-8256-1475F8F2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Sports audience campaign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00EF5-79D1-468D-9E98-6233FB42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Reaches people using sports-interest signals; impressions can appear outside sports programming.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FC573-F7C8-45DD-9A07-8085BD1B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Live-game campaign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75748-2243-402D-99F9-73A7EEFF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Uses eligible live sports inventory. Game schedules and geographic restrictions affect delivery.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F00DC-ADFA-4857-BE62-FF557FCF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A practical Montana approach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391B1-6BEB-4798-BBC5-587CD3DD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Use local audience reach as the foundation. Add a separately scoped live-sports test when supply supports the market.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3FB85-11A8-466D-A254-0649244E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Specific games, teams, networks and placements require confirmation. Media placement does not imply a sponsorship or rights affiliation.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DE376-2DB8-47CA-8231-D8D01A1A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07 / 15</a:t>
            </a:r>
          </a:p>
        </p:txBody>
      </p:sp>
    </p:spTree>
    <p:extLst>
      <p:ext uri="{BB962C8B-B14F-4D97-AF65-F5344CB8AC3E}">
        <p14:creationId xmlns:p14="http://schemas.microsoft.com/office/powerpoint/2010/main" val="11271188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8F06AA-4C07-452F-912C-C893DDAC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TV creative brief with one clear offer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3F31B-56E3-43F4-8717-42477069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14193-E425-453D-BA6D-AA7C2DB5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Identify the business and the customer need early.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FB10F-98D8-4215-9A00-DC7E591A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95929-8660-4291-A8A7-645CDADA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7180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Show the product or service in use. Keep the offer specific and the text readable on a television.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B1E9D-FDCE-4F2C-A32C-E438DAB6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957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810F9-CCFF-4096-82F7-B15F5B03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89572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Use a memorable destination and one action. A QR code may supplement the message.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2C9E3B-837A-4827-B5CB-285295D6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965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DAD590-7745-40C4-8DEB-A47956A6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81965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Prepare a 15- or 30-second concept; final duration and technical requirements follow approved inventory specs.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8EB7D-1343-4FA4-9894-75E9CFDD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Creative production, usage rights and revisions are scoped in the proposal.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B1283B-7B46-4C40-93BC-C73FED2F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08 / 15</a:t>
            </a:r>
          </a:p>
        </p:txBody>
      </p:sp>
    </p:spTree>
    <p:extLst>
      <p:ext uri="{BB962C8B-B14F-4D97-AF65-F5344CB8AC3E}">
        <p14:creationId xmlns:p14="http://schemas.microsoft.com/office/powerpoint/2010/main" val="5583477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7B11A-8D01-4EA1-B406-C409BBDD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Measurement that answers business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40343-9A3E-4675-8A60-B7FC6187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Did the campaign deliver?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21FF4-B4D7-4886-AF03-958354CF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Spend, impressions, effective CPM and completed-view metrics where available.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9E2DC-C4A6-488B-AC0D-26EB7939E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Did people respond?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EBBCC6-4B0B-40FA-9AD4-CC7E9D6C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7180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Attributed site visits and conversions after tracking is configured and tested.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94481-D34F-4C99-968F-C8F63F42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957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Did the business benefit?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23889C-242E-49CF-A629-A39ABD58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895725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Compare qualified leads or sales with campaign cost and the agreed attribution window.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192CBE-3936-46EB-A9E0-D996C831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965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What should change?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EDC716-44F1-459F-A395-2E5A0B9A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819650"/>
            <a:ext cx="7477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Review creative, audience breadth and delivery. Use controlled tests when feasible to assess incremental impact.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EAAAA3-84B4-4592-8915-1C9A91B4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Attributed activity does not prove causation. Reporting depends on available signals; no lead volume or return is guaranteed.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65F0A-D522-4C32-A34E-6EE5B2BA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09 / 15</a:t>
            </a:r>
          </a:p>
        </p:txBody>
      </p:sp>
    </p:spTree>
    <p:extLst>
      <p:ext uri="{BB962C8B-B14F-4D97-AF65-F5344CB8AC3E}">
        <p14:creationId xmlns:p14="http://schemas.microsoft.com/office/powerpoint/2010/main" val="16221153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63CA59-194C-4C7C-B905-2FD02FF1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Illustrative media investment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00DFA-3972-49B4-902F-8144225F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97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30-day media-only examples • assumed $25 CPM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19125" y="2381250"/>
          <a:ext xmlns:a="http://schemas.openxmlformats.org/drawingml/2006/main" cx="10906125" cy="2428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35375"/>
                <a:gridCol w="3635375"/>
                <a:gridCol w="3635375"/>
              </a:tblGrid>
              <a:tr h="60721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FAD7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Media budget</a:t>
                      </a:r>
                    </a:p>
                  </a:txBody>
                  <a:tcPr marL="91440" marR="91440" marT="45720" marB="45720">
                    <a:solidFill>
                      <a:srgbClr val="1D34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FAD7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Estimated impressions</a:t>
                      </a:r>
                    </a:p>
                  </a:txBody>
                  <a:tcPr marL="91440" marR="91440" marT="45720" marB="45720">
                    <a:solidFill>
                      <a:srgbClr val="1D34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FAD7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Average daily media</a:t>
                      </a:r>
                    </a:p>
                  </a:txBody>
                  <a:tcPr marL="91440" marR="91440" marT="45720" marB="45720">
                    <a:solidFill>
                      <a:srgbClr val="1D3448"/>
                    </a:solidFill>
                  </a:tcPr>
                </a:tc>
              </a:tr>
              <a:tr h="607219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$2,500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100,000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$83.33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</a:tr>
              <a:tr h="607219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$5,000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200,000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$166.67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</a:tr>
              <a:tr h="607219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$10,000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400,000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$333.33</a:t>
                      </a:r>
                    </a:p>
                  </a:txBody>
                  <a:tcPr marL="91440" marR="91440" marT="45720" marB="45720">
                    <a:solidFill>
                      <a:srgbClr val="08152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28B60-4A1E-4725-BE06-9DB25C53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95875"/>
            <a:ext cx="10810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Estimated impressions = media budget ÷ CPM × 1,000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4C405-3762-493A-A60A-18944DCA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Planning illustration, not a quote or benchmark. CPM varies by inventory and targeting. Creative, management, taxes and other fees are excluded. Impressions are not unique households.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60D22-EA83-4FBD-8E32-057978D3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5734286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34A50-0F8B-4FA0-98AA-19AEBDC9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six-week pilot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3A277-97C8-422A-80BE-2B4C27B6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Weeks 1–2  |  Prepare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7CBE06-0373-485A-9747-F781ECFC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Agree on the service area, objective and budget. Approve creative and test tracking.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512D2-3652-4BC7-989E-1A510E82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Weeks 3–4  |  Launch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06CCD0-14FA-4FF8-BFB4-AE02D670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Monitor pacing and delivery. Review response quality before changing targeting.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8394A-578F-4B7E-91C2-882472B7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Weeks 5–6  |  Evaluate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16D52A-44EF-4FC4-82C9-5880FD87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Compare creative and audience strategies. Recommend continuing, adjusting or stopping based on the agreed measures.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BD175F-0B12-42D3-8B05-5FD47896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Proposed schedule: timing depends on approvals, inventory and measurement readiness.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BFF30-460E-455D-BFDA-3773784B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13117081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E1B70-41D8-4E63-BC1D-C9520BFA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campaign, under your media team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7FB90A-BFAD-449E-8C5C-36CE5E22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VTMSports.com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D7B208-0D3A-45C1-8162-09A56DB9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The sports-focused campaign offering and advertiser-facing identity.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CC38A-D4D7-4821-A36C-FED2BD96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Montana Legacy Media Group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14CB5-70D1-4277-8812-84EA216F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Campaign planning and coordination through the agreed scope of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4F723-932E-4F5B-9F4A-386E380C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One written plan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F97A0-3D81-4773-AB72-AD99B31C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Market, media budget, creative, reporting and fees documented before activation.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8EC83-0954-44EC-B4DF-960AD700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VTMSports.com • www.montanalegacymedia.com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1EFA7-3EAE-4ED9-8BDB-BC5F84A8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13349110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9d8848798e4b0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bffbe8a07438b"/>
          <a:srcRect xmlns:a="http://schemas.openxmlformats.org/drawingml/2006/main" l="0" t="33333" r="0" b="333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0" y="342900"/>
            <a:ext cx="3143250" cy="1047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64BA38-B86D-4702-97CB-42937576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714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VTMSports.com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D6307-995F-4F6E-ABF7-7047C2F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00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market.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next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6AE24-571D-4B41-8DAE-625D97BE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proposal built around where you sell and what you want to achieve.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F813A-F445-4C77-A2AF-266C78FD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1019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your service area, offer, budget range and launch timing.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VTMSports.com</a:t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www.montanalegacymedia.com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D0ACE-C1EB-4A92-BC67-D7087D59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Montana Legacy Media Group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C14D4-FA8C-4474-B9C1-B963B083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2698217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DF7BD-0A51-4DB6-BA95-0B1F190A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Research &amp; planning notes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B3A16-5D1A-485C-A358-91F22EB4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Nielsen • June 2026 Gauge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88C4B-EBF8-496B-AE00-4494D5A5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Total TV share: streaming 48.5%, broadcast 19.8%, cable 19.5%. Published August 18, 2026.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1F198-1E28-47C2-BBF6-F3C961AB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Nielsen • Q1 2026 Ad Supported Gauge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05D25-75BD-4A9A-A386-1B1F3195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Nearly 73% of TV viewing was ad-supported; streaming represented 46.6% of that viewing. Published June 23, 2026.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0A7926-7700-4A7C-BC30-5A7171B9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IAB • 2026 Digital Video Ad Spend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D07C0-9B92-4642-8896-15339F47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More than $80B projected for digital video in 2026. Includes CTV, online and social video. Published May 5, 2026.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4E015-7B0D-449C-883D-8E87AE30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National research is context, not a Montana reach forecast. Source links appear in speaker notes and on the website.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9DEB8-0BCA-420A-8AA6-8010D4EE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77140963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5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1CF84-684B-41DE-9B42-1EBF005B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Planning assumptions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5FD06-A9BE-48E9-B9ED-1CC4506C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Dated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D2783-29B1-4D60-A2DF-E2B16EF6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Statistics retain their original measurement periods. Nielsen has announced methodology changes; these reports are not currency ratings.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AC875-03A0-4A09-8AAB-E67C27B2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Availability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6C321-C3B3-4487-9672-ED07CEC4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76600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Audience signals can guide delivery without restricting it. Confirm required controls and current inventory for each order.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BAEBC-6C2B-418E-A711-1DA1E1AE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EFAD70"/>
                </a:solidFill>
                <a:latin typeface="Helvetica Neue"/>
                <a:ea typeface="Helvetica Neue"/>
                <a:cs typeface="Helvetica Neue"/>
              </a:rPr>
              <a:t>Pricing &amp; results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123BE-A372-4EFC-9E16-52073F43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05325"/>
            <a:ext cx="74771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EAF1F7"/>
                </a:solidFill>
                <a:latin typeface="Helvetica Neue"/>
                <a:ea typeface="Helvetica Neue"/>
                <a:cs typeface="Helvetica Neue"/>
              </a:rPr>
              <a:t>Example budgets are calculations, not approved packages. Final fees and expected delivery require a campaign-specific proposal.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6DB3B-8E0E-4381-B474-2853E617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Prepared September 30, 2026 • VTMSports.com • Montana Legacy Media Group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2ED230-93C0-4572-8034-496AA7D6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B"/>
                </a:solidFill>
                <a:latin typeface="Helvetica Neue"/>
                <a:ea typeface="Helvetica Neue"/>
                <a:cs typeface="Helvetica Neue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13555273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2026-09-30T19:44:10.8070000Z</dcterms:created>
  <dcterms:modified xsi:type="dcterms:W3CDTF">2026-09-30T19:44:10.8080000Z</dcterms:modified>
</coreProperties>
</file>